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85" r:id="rId3"/>
    <p:sldId id="294" r:id="rId4"/>
    <p:sldId id="304" r:id="rId5"/>
    <p:sldId id="292" r:id="rId6"/>
    <p:sldId id="293" r:id="rId7"/>
    <p:sldId id="286" r:id="rId8"/>
    <p:sldId id="288" r:id="rId9"/>
    <p:sldId id="404" r:id="rId10"/>
    <p:sldId id="289" r:id="rId11"/>
    <p:sldId id="405" r:id="rId12"/>
    <p:sldId id="290" r:id="rId13"/>
    <p:sldId id="291" r:id="rId14"/>
    <p:sldId id="300" r:id="rId15"/>
    <p:sldId id="301" r:id="rId16"/>
    <p:sldId id="258" r:id="rId17"/>
    <p:sldId id="260" r:id="rId18"/>
    <p:sldId id="261" r:id="rId19"/>
    <p:sldId id="262" r:id="rId20"/>
    <p:sldId id="264" r:id="rId21"/>
    <p:sldId id="295" r:id="rId22"/>
    <p:sldId id="303" r:id="rId23"/>
    <p:sldId id="296" r:id="rId24"/>
    <p:sldId id="297" r:id="rId25"/>
    <p:sldId id="310" r:id="rId26"/>
    <p:sldId id="281" r:id="rId27"/>
    <p:sldId id="278" r:id="rId28"/>
    <p:sldId id="280" r:id="rId29"/>
    <p:sldId id="330" r:id="rId30"/>
    <p:sldId id="333" r:id="rId31"/>
    <p:sldId id="332" r:id="rId32"/>
    <p:sldId id="334" r:id="rId33"/>
    <p:sldId id="311" r:id="rId34"/>
    <p:sldId id="314" r:id="rId35"/>
    <p:sldId id="259" r:id="rId36"/>
    <p:sldId id="312" r:id="rId37"/>
    <p:sldId id="400" r:id="rId38"/>
    <p:sldId id="399" r:id="rId39"/>
    <p:sldId id="313" r:id="rId40"/>
    <p:sldId id="265" r:id="rId41"/>
    <p:sldId id="325" r:id="rId42"/>
    <p:sldId id="268" r:id="rId43"/>
    <p:sldId id="315" r:id="rId44"/>
    <p:sldId id="316" r:id="rId45"/>
    <p:sldId id="317" r:id="rId46"/>
    <p:sldId id="318" r:id="rId47"/>
    <p:sldId id="306" r:id="rId48"/>
    <p:sldId id="307" r:id="rId49"/>
    <p:sldId id="326" r:id="rId50"/>
    <p:sldId id="308" r:id="rId51"/>
    <p:sldId id="270" r:id="rId52"/>
    <p:sldId id="319" r:id="rId53"/>
    <p:sldId id="271" r:id="rId54"/>
    <p:sldId id="321" r:id="rId55"/>
    <p:sldId id="322" r:id="rId56"/>
    <p:sldId id="323" r:id="rId57"/>
    <p:sldId id="396" r:id="rId58"/>
    <p:sldId id="257" r:id="rId59"/>
    <p:sldId id="327" r:id="rId60"/>
    <p:sldId id="397" r:id="rId61"/>
    <p:sldId id="309" r:id="rId62"/>
    <p:sldId id="320" r:id="rId63"/>
    <p:sldId id="329" r:id="rId64"/>
    <p:sldId id="328" r:id="rId65"/>
    <p:sldId id="401" r:id="rId66"/>
    <p:sldId id="287" r:id="rId67"/>
    <p:sldId id="402" r:id="rId68"/>
    <p:sldId id="403" r:id="rId69"/>
    <p:sldId id="337" r:id="rId70"/>
    <p:sldId id="335" r:id="rId71"/>
    <p:sldId id="33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9A"/>
    <a:srgbClr val="FFFFFF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9D04B-8755-474D-BD63-F186C0FF094E}" v="6" dt="2022-06-14T23:41:48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89" autoAdjust="0"/>
    <p:restoredTop sz="95118" autoAdjust="0"/>
  </p:normalViewPr>
  <p:slideViewPr>
    <p:cSldViewPr snapToGrid="0" snapToObjects="1">
      <p:cViewPr varScale="1">
        <p:scale>
          <a:sx n="75" d="100"/>
          <a:sy n="75" d="100"/>
        </p:scale>
        <p:origin x="176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Wu" userId="eb605b5f-6334-473e-b281-57701c70aaee" providerId="ADAL" clId="{2CC9D04B-8755-474D-BD63-F186C0FF094E}"/>
    <pc:docChg chg="undo custSel modSld">
      <pc:chgData name="Nicholas Wu" userId="eb605b5f-6334-473e-b281-57701c70aaee" providerId="ADAL" clId="{2CC9D04B-8755-474D-BD63-F186C0FF094E}" dt="2022-06-14T23:42:03.129" v="141" actId="20577"/>
      <pc:docMkLst>
        <pc:docMk/>
      </pc:docMkLst>
      <pc:sldChg chg="addSp modSp mod">
        <pc:chgData name="Nicholas Wu" userId="eb605b5f-6334-473e-b281-57701c70aaee" providerId="ADAL" clId="{2CC9D04B-8755-474D-BD63-F186C0FF094E}" dt="2022-06-14T23:15:46.551" v="56" actId="207"/>
        <pc:sldMkLst>
          <pc:docMk/>
          <pc:sldMk cId="0" sldId="256"/>
        </pc:sldMkLst>
        <pc:spChg chg="mod">
          <ac:chgData name="Nicholas Wu" userId="eb605b5f-6334-473e-b281-57701c70aaee" providerId="ADAL" clId="{2CC9D04B-8755-474D-BD63-F186C0FF094E}" dt="2022-06-14T23:06:55.185" v="1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7:01.273" v="2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icholas Wu" userId="eb605b5f-6334-473e-b281-57701c70aaee" providerId="ADAL" clId="{2CC9D04B-8755-474D-BD63-F186C0FF094E}" dt="2022-06-14T23:09:53.492" v="26" actId="1038"/>
          <ac:spMkLst>
            <pc:docMk/>
            <pc:sldMk cId="0" sldId="256"/>
            <ac:spMk id="10" creationId="{416EE04C-7539-4458-9206-E23A8D5CACA8}"/>
          </ac:spMkLst>
        </pc:spChg>
        <pc:grpChg chg="add mod">
          <ac:chgData name="Nicholas Wu" userId="eb605b5f-6334-473e-b281-57701c70aaee" providerId="ADAL" clId="{2CC9D04B-8755-474D-BD63-F186C0FF094E}" dt="2022-06-14T23:15:26.022" v="55" actId="1036"/>
          <ac:grpSpMkLst>
            <pc:docMk/>
            <pc:sldMk cId="0" sldId="256"/>
            <ac:grpSpMk id="9" creationId="{C2616371-10BB-4137-91D5-D89CD72E20A7}"/>
          </ac:grpSpMkLst>
        </pc:grpChg>
        <pc:picChg chg="mod">
          <ac:chgData name="Nicholas Wu" userId="eb605b5f-6334-473e-b281-57701c70aaee" providerId="ADAL" clId="{2CC9D04B-8755-474D-BD63-F186C0FF094E}" dt="2022-06-14T23:15:46.551" v="56" actId="207"/>
          <ac:picMkLst>
            <pc:docMk/>
            <pc:sldMk cId="0" sldId="256"/>
            <ac:picMk id="12" creationId="{ABA82549-1A16-4DD0-9CC6-87B87EEB7C8A}"/>
          </ac:picMkLst>
        </pc:picChg>
        <pc:picChg chg="add mod">
          <ac:chgData name="Nicholas Wu" userId="eb605b5f-6334-473e-b281-57701c70aaee" providerId="ADAL" clId="{2CC9D04B-8755-474D-BD63-F186C0FF094E}" dt="2022-06-14T23:15:18.633" v="47" actId="1037"/>
          <ac:picMkLst>
            <pc:docMk/>
            <pc:sldMk cId="0" sldId="256"/>
            <ac:picMk id="13" creationId="{906216B2-1998-41A8-BDC9-83DFCFECD5CC}"/>
          </ac:picMkLst>
        </pc:picChg>
        <pc:picChg chg="add mod">
          <ac:chgData name="Nicholas Wu" userId="eb605b5f-6334-473e-b281-57701c70aaee" providerId="ADAL" clId="{2CC9D04B-8755-474D-BD63-F186C0FF094E}" dt="2022-06-14T23:15:16.381" v="40" actId="14100"/>
          <ac:picMkLst>
            <pc:docMk/>
            <pc:sldMk cId="0" sldId="256"/>
            <ac:picMk id="15" creationId="{1E9A8D3A-CDA3-46E6-B11F-02A708EB1D2B}"/>
          </ac:picMkLst>
        </pc:picChg>
      </pc:sldChg>
      <pc:sldChg chg="modSp mod modNotesTx">
        <pc:chgData name="Nicholas Wu" userId="eb605b5f-6334-473e-b281-57701c70aaee" providerId="ADAL" clId="{2CC9D04B-8755-474D-BD63-F186C0FF094E}" dt="2022-06-14T23:42:03.129" v="141" actId="20577"/>
        <pc:sldMkLst>
          <pc:docMk/>
          <pc:sldMk cId="3889936406" sldId="332"/>
        </pc:sldMkLst>
        <pc:spChg chg="mod">
          <ac:chgData name="Nicholas Wu" userId="eb605b5f-6334-473e-b281-57701c70aaee" providerId="ADAL" clId="{2CC9D04B-8755-474D-BD63-F186C0FF094E}" dt="2022-06-14T23:17:03.717" v="62" actId="14100"/>
          <ac:spMkLst>
            <pc:docMk/>
            <pc:sldMk cId="3889936406" sldId="332"/>
            <ac:spMk id="7" creationId="{334523BA-3FA2-46E7-90B6-DED04F0F999C}"/>
          </ac:spMkLst>
        </pc:spChg>
        <pc:spChg chg="mod">
          <ac:chgData name="Nicholas Wu" userId="eb605b5f-6334-473e-b281-57701c70aaee" providerId="ADAL" clId="{2CC9D04B-8755-474D-BD63-F186C0FF094E}" dt="2022-06-14T06:17:09.922" v="0" actId="1076"/>
          <ac:spMkLst>
            <pc:docMk/>
            <pc:sldMk cId="3889936406" sldId="332"/>
            <ac:spMk id="8" creationId="{56B46525-7E5A-4EC5-85AC-5D831DDD2D87}"/>
          </ac:spMkLst>
        </pc:spChg>
      </pc:sldChg>
      <pc:sldChg chg="modSp mod">
        <pc:chgData name="Nicholas Wu" userId="eb605b5f-6334-473e-b281-57701c70aaee" providerId="ADAL" clId="{2CC9D04B-8755-474D-BD63-F186C0FF094E}" dt="2022-06-14T23:16:11.866" v="59" actId="20577"/>
        <pc:sldMkLst>
          <pc:docMk/>
          <pc:sldMk cId="2673478937" sldId="333"/>
        </pc:sldMkLst>
        <pc:spChg chg="mod">
          <ac:chgData name="Nicholas Wu" userId="eb605b5f-6334-473e-b281-57701c70aaee" providerId="ADAL" clId="{2CC9D04B-8755-474D-BD63-F186C0FF094E}" dt="2022-06-14T23:16:11.866" v="59" actId="20577"/>
          <ac:spMkLst>
            <pc:docMk/>
            <pc:sldMk cId="2673478937" sldId="333"/>
            <ac:spMk id="9" creationId="{A8453E75-4EED-4D6E-BB51-F122FC0160CA}"/>
          </ac:spMkLst>
        </pc:spChg>
      </pc:sldChg>
      <pc:sldChg chg="modSp mod">
        <pc:chgData name="Nicholas Wu" userId="eb605b5f-6334-473e-b281-57701c70aaee" providerId="ADAL" clId="{2CC9D04B-8755-474D-BD63-F186C0FF094E}" dt="2022-06-14T23:33:29.027" v="129" actId="113"/>
        <pc:sldMkLst>
          <pc:docMk/>
          <pc:sldMk cId="2027974568" sldId="334"/>
        </pc:sldMkLst>
        <pc:spChg chg="mod">
          <ac:chgData name="Nicholas Wu" userId="eb605b5f-6334-473e-b281-57701c70aaee" providerId="ADAL" clId="{2CC9D04B-8755-474D-BD63-F186C0FF094E}" dt="2022-06-14T23:33:29.027" v="129" actId="113"/>
          <ac:spMkLst>
            <pc:docMk/>
            <pc:sldMk cId="2027974568" sldId="334"/>
            <ac:spMk id="12" creationId="{A39B4571-03BD-4558-9376-71610E926247}"/>
          </ac:spMkLst>
        </pc:spChg>
        <pc:spChg chg="mod">
          <ac:chgData name="Nicholas Wu" userId="eb605b5f-6334-473e-b281-57701c70aaee" providerId="ADAL" clId="{2CC9D04B-8755-474D-BD63-F186C0FF094E}" dt="2022-06-14T23:33:28.730" v="128" actId="113"/>
          <ac:spMkLst>
            <pc:docMk/>
            <pc:sldMk cId="2027974568" sldId="334"/>
            <ac:spMk id="14" creationId="{0E84D530-C57F-4080-9B9F-55D70661E88C}"/>
          </ac:spMkLst>
        </pc:spChg>
      </pc:sldChg>
      <pc:sldChg chg="addSp delSp modSp mod">
        <pc:chgData name="Nicholas Wu" userId="eb605b5f-6334-473e-b281-57701c70aaee" providerId="ADAL" clId="{2CC9D04B-8755-474D-BD63-F186C0FF094E}" dt="2022-06-14T23:41:51.399" v="140" actId="962"/>
        <pc:sldMkLst>
          <pc:docMk/>
          <pc:sldMk cId="1630252298" sldId="335"/>
        </pc:sldMkLst>
        <pc:picChg chg="del">
          <ac:chgData name="Nicholas Wu" userId="eb605b5f-6334-473e-b281-57701c70aaee" providerId="ADAL" clId="{2CC9D04B-8755-474D-BD63-F186C0FF094E}" dt="2022-06-14T23:41:44.676" v="136" actId="478"/>
          <ac:picMkLst>
            <pc:docMk/>
            <pc:sldMk cId="1630252298" sldId="335"/>
            <ac:picMk id="3" creationId="{92C706A1-D43B-4424-865B-57E43E5B7301}"/>
          </ac:picMkLst>
        </pc:picChg>
        <pc:picChg chg="add mod">
          <ac:chgData name="Nicholas Wu" userId="eb605b5f-6334-473e-b281-57701c70aaee" providerId="ADAL" clId="{2CC9D04B-8755-474D-BD63-F186C0FF094E}" dt="2022-06-14T23:41:51.399" v="140" actId="962"/>
          <ac:picMkLst>
            <pc:docMk/>
            <pc:sldMk cId="1630252298" sldId="335"/>
            <ac:picMk id="4" creationId="{3400E37F-53E0-4503-8B8D-8EF4EF01B171}"/>
          </ac:picMkLst>
        </pc:picChg>
      </pc:sldChg>
      <pc:sldChg chg="addSp delSp modSp mod">
        <pc:chgData name="Nicholas Wu" userId="eb605b5f-6334-473e-b281-57701c70aaee" providerId="ADAL" clId="{2CC9D04B-8755-474D-BD63-F186C0FF094E}" dt="2022-06-14T23:41:42.461" v="135" actId="1076"/>
        <pc:sldMkLst>
          <pc:docMk/>
          <pc:sldMk cId="3000828976" sldId="336"/>
        </pc:sldMkLst>
        <pc:picChg chg="add mod">
          <ac:chgData name="Nicholas Wu" userId="eb605b5f-6334-473e-b281-57701c70aaee" providerId="ADAL" clId="{2CC9D04B-8755-474D-BD63-F186C0FF094E}" dt="2022-06-14T23:41:42.461" v="135" actId="1076"/>
          <ac:picMkLst>
            <pc:docMk/>
            <pc:sldMk cId="3000828976" sldId="336"/>
            <ac:picMk id="3" creationId="{3227CDE1-DD93-47D0-8B02-401469E4C533}"/>
          </ac:picMkLst>
        </pc:picChg>
        <pc:picChg chg="del">
          <ac:chgData name="Nicholas Wu" userId="eb605b5f-6334-473e-b281-57701c70aaee" providerId="ADAL" clId="{2CC9D04B-8755-474D-BD63-F186C0FF094E}" dt="2022-06-14T23:41:36.476" v="130" actId="478"/>
          <ac:picMkLst>
            <pc:docMk/>
            <pc:sldMk cId="3000828976" sldId="336"/>
            <ac:picMk id="4" creationId="{51B5D405-6EB0-4343-907C-1C430626081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A200D-30AE-43AF-BB27-3A1C780F1C09}" type="datetimeFigureOut">
              <a:rPr lang="en-AU" smtClean="0"/>
              <a:t>8/7/2022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6831C-6FB3-4FEC-A36C-E1347358E4B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68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7101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14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Most studies measuring ‘activity’ and ‘exploration’ were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laboratory-based (85%)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while dispersal was measured primarily in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the field (90%)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.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‘Activity’ was defined as a movement in a familiar environment measured as distance moved or the number of movements per unit of time.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‘Exploration’ was defined as movement in an unfamiliar environment reported as distance moved per unit time, latency to enter an unfamiliar environment, a number of times re-entering an arena, a number of unique zones visited, or principal components related to these measured movement parameters. </a:t>
            </a:r>
          </a:p>
          <a:p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‘Dispersal’ was defined as a muscle-powered, non-returning movement away from breeding home ranges that are completed within one generation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-apple-system"/>
              </a:rPr>
              <a:t>.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</a:p>
          <a:p>
            <a:endParaRPr lang="en-AU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Excluded migration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, which is a returning movement between feeding and breeding home ranges, and </a:t>
            </a:r>
            <a:r>
              <a:rPr lang="en-AU" b="1" i="0" dirty="0">
                <a:solidFill>
                  <a:srgbClr val="222222"/>
                </a:solidFill>
                <a:effectLst/>
                <a:latin typeface="-apple-system"/>
              </a:rPr>
              <a:t>passive dispersal </a:t>
            </a:r>
            <a:r>
              <a:rPr lang="en-AU" b="0" i="0" dirty="0">
                <a:solidFill>
                  <a:srgbClr val="222222"/>
                </a:solidFill>
                <a:effectLst/>
                <a:latin typeface="-apple-system"/>
              </a:rPr>
              <a:t>through dispersal vectors such as water- and wind-currents, or transport by other organisms.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8735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taxonomic groups (amphibians, reptiles, invertebrates, mammals, birds),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thermoregulation strategy (ectotherm or endotherm),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sex (male, female, mixed),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age (juvenile, adult), </a:t>
            </a:r>
          </a:p>
          <a:p>
            <a:pPr marL="171450" indent="-171450">
              <a:buFontTx/>
              <a:buChar char="-"/>
            </a:pPr>
            <a:r>
              <a:rPr lang="en-AU" b="0" i="0" dirty="0">
                <a:solidFill>
                  <a:srgbClr val="727272"/>
                </a:solidFill>
                <a:effectLst/>
                <a:latin typeface="Noto Sans" panose="020B0502040504020204" pitchFamily="34" charset="0"/>
              </a:rPr>
              <a:t>origin (wild-caught, captive-raised; the “origin” moderator is relevant for the ‘individual movement’ analysis only, and refers to common laboratory animals such as zebrafish).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40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197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19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29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58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A6831C-6FB3-4FEC-A36C-E1347358E4B1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9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hyperlink" Target="https://www.nature.com/articles/s41559-021-01453-9" TargetMode="Externa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hyperlink" Target="https://onlinelibrary.wiley.com/doi/abs/10.1002/jrsm.1424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777069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4" y="2501717"/>
            <a:ext cx="2424996" cy="1844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862652" y="4346257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1319748" y="2387149"/>
            <a:ext cx="3252252" cy="1970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856155" y="4346257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16371-10BB-4137-91D5-D89CD72E20A7}"/>
              </a:ext>
            </a:extLst>
          </p:cNvPr>
          <p:cNvGrpSpPr/>
          <p:nvPr/>
        </p:nvGrpSpPr>
        <p:grpSpPr>
          <a:xfrm>
            <a:off x="354923" y="313795"/>
            <a:ext cx="2720640" cy="522996"/>
            <a:chOff x="540022" y="6114755"/>
            <a:chExt cx="2502088" cy="400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EE04C-7539-4458-9206-E23A8D5CACA8}"/>
                </a:ext>
              </a:extLst>
            </p:cNvPr>
            <p:cNvSpPr txBox="1"/>
            <p:nvPr/>
          </p:nvSpPr>
          <p:spPr>
            <a:xfrm>
              <a:off x="894945" y="6114755"/>
              <a:ext cx="2147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#SEBmeta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BA82549-1A16-4DD0-9CC6-87B87EEB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0022" y="6150211"/>
              <a:ext cx="354923" cy="287674"/>
            </a:xfrm>
            <a:prstGeom prst="rect">
              <a:avLst/>
            </a:prstGeom>
          </p:spPr>
        </p:pic>
      </p:grp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06216B2-1998-41A8-BDC9-83DFCFECD5C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0307" y="16831"/>
            <a:ext cx="1376147" cy="794424"/>
          </a:xfrm>
          <a:prstGeom prst="rect">
            <a:avLst/>
          </a:prstGeom>
        </p:spPr>
      </p:pic>
      <p:pic>
        <p:nvPicPr>
          <p:cNvPr id="15" name="Picture 14" descr="A picture containing text, clock, clipart&#10;&#10;Description automatically generated">
            <a:extLst>
              <a:ext uri="{FF2B5EF4-FFF2-40B4-BE49-F238E27FC236}">
                <a16:creationId xmlns:a16="http://schemas.microsoft.com/office/drawing/2014/main" id="{1E9A8D3A-CDA3-46E6-B11F-02A708EB1D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9756" y="274303"/>
            <a:ext cx="1259980" cy="4030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2F26968-84F1-CDA4-6482-F08B9F216028}"/>
              </a:ext>
            </a:extLst>
          </p:cNvPr>
          <p:cNvSpPr txBox="1">
            <a:spLocks/>
          </p:cNvSpPr>
          <p:nvPr/>
        </p:nvSpPr>
        <p:spPr>
          <a:xfrm>
            <a:off x="354923" y="840018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F7515-7B9A-43FA-DE18-7941E1A1A6F7}"/>
              </a:ext>
            </a:extLst>
          </p:cNvPr>
          <p:cNvSpPr txBox="1"/>
          <p:nvPr/>
        </p:nvSpPr>
        <p:spPr>
          <a:xfrm>
            <a:off x="-900332" y="17865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88816-CA75-F23C-1785-73FAFF81BF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73" y="5327983"/>
            <a:ext cx="1454149" cy="145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A68A49-60D2-DC07-E06B-BE71E8F4C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2331" y="5631177"/>
            <a:ext cx="2067689" cy="886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4DF081-39C3-AC25-DDB4-BA78ADCF1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4069" y="5463221"/>
            <a:ext cx="1553679" cy="1222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60CE3-7F6D-9387-78F1-5D0677C30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773" y="5359037"/>
            <a:ext cx="1430432" cy="14304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63402A-9DCD-5BCB-3CE9-AFB9D9B08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3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grass, field, outdoor&#10;&#10;Description automatically generated">
            <a:extLst>
              <a:ext uri="{FF2B5EF4-FFF2-40B4-BE49-F238E27FC236}">
                <a16:creationId xmlns:a16="http://schemas.microsoft.com/office/drawing/2014/main" id="{C026C9FE-0A88-4C9B-B205-7610B00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7183"/>
            <a:ext cx="9144000" cy="35608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5015304-0426-4C87-BADE-40D5D321807E}"/>
              </a:ext>
            </a:extLst>
          </p:cNvPr>
          <p:cNvSpPr/>
          <p:nvPr/>
        </p:nvSpPr>
        <p:spPr>
          <a:xfrm>
            <a:off x="0" y="0"/>
            <a:ext cx="9144000" cy="5015883"/>
          </a:xfrm>
          <a:prstGeom prst="rect">
            <a:avLst/>
          </a:prstGeom>
          <a:gradFill>
            <a:gsLst>
              <a:gs pos="32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85000"/>
                  <a:lumOff val="15000"/>
                  <a:alpha val="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B62861-7236-4FC3-BF54-AECCB0A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60" y="458957"/>
            <a:ext cx="6756079" cy="23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617F78-A60E-4F6F-A1BA-0E195AD094C7}"/>
              </a:ext>
            </a:extLst>
          </p:cNvPr>
          <p:cNvSpPr/>
          <p:nvPr/>
        </p:nvSpPr>
        <p:spPr>
          <a:xfrm>
            <a:off x="1" y="2192784"/>
            <a:ext cx="9144000" cy="4665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72E6983-4582-4A90-AA8E-4DE601402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03" y="2428204"/>
            <a:ext cx="8700878" cy="43010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55294C-37FD-4D5D-8C1E-5BC6AB2F5F38}"/>
              </a:ext>
            </a:extLst>
          </p:cNvPr>
          <p:cNvSpPr/>
          <p:nvPr/>
        </p:nvSpPr>
        <p:spPr>
          <a:xfrm>
            <a:off x="2325950" y="2752078"/>
            <a:ext cx="4429957" cy="914400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09A7E9-0392-4FD6-9677-5E81CEE14BF0}"/>
              </a:ext>
            </a:extLst>
          </p:cNvPr>
          <p:cNvSpPr/>
          <p:nvPr/>
        </p:nvSpPr>
        <p:spPr>
          <a:xfrm>
            <a:off x="2325949" y="3666477"/>
            <a:ext cx="4429957" cy="1944209"/>
          </a:xfrm>
          <a:prstGeom prst="rect">
            <a:avLst/>
          </a:prstGeom>
          <a:solidFill>
            <a:srgbClr val="E7E8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1E0A5-57FD-4181-9683-464BC540573E}"/>
              </a:ext>
            </a:extLst>
          </p:cNvPr>
          <p:cNvSpPr/>
          <p:nvPr/>
        </p:nvSpPr>
        <p:spPr>
          <a:xfrm>
            <a:off x="6880193" y="2634529"/>
            <a:ext cx="2051504" cy="2292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53E75-4EED-4D6E-BB51-F122FC0160CA}"/>
              </a:ext>
            </a:extLst>
          </p:cNvPr>
          <p:cNvSpPr txBox="1"/>
          <p:nvPr/>
        </p:nvSpPr>
        <p:spPr>
          <a:xfrm>
            <a:off x="128725" y="225663"/>
            <a:ext cx="8890988" cy="169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Climate change is shifting species distribution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Not all individuals disperse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e.g. individuals with higher metabolic rate more likely to disperse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3851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523BA-3FA2-46E7-90B6-DED04F0F999C}"/>
              </a:ext>
            </a:extLst>
          </p:cNvPr>
          <p:cNvSpPr txBox="1"/>
          <p:nvPr/>
        </p:nvSpPr>
        <p:spPr>
          <a:xfrm>
            <a:off x="186431" y="1219235"/>
            <a:ext cx="8879747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Dispersal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not a common trait measured.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Activity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exploration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more common.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Individual variation in dispersal tenancy and population differences are not comparable.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6525-7E5A-4EC5-85AC-5D831DDD2D87}"/>
              </a:ext>
            </a:extLst>
          </p:cNvPr>
          <p:cNvSpPr txBox="1"/>
          <p:nvPr/>
        </p:nvSpPr>
        <p:spPr>
          <a:xfrm>
            <a:off x="186432" y="4347268"/>
            <a:ext cx="825520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Requires strict definition of activity, exploration, dispersal,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Difference effect sizes required.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603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Data collection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3FDDE8B-80A9-4078-B457-95F504D3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" y="1286882"/>
            <a:ext cx="3508992" cy="215519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8DAB72E7-ED59-4529-A649-530A86862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10"/>
          <a:stretch/>
        </p:blipFill>
        <p:spPr>
          <a:xfrm>
            <a:off x="5592931" y="1254055"/>
            <a:ext cx="2888589" cy="2170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B4571-03BD-4558-9376-71610E926247}"/>
              </a:ext>
            </a:extLst>
          </p:cNvPr>
          <p:cNvSpPr txBox="1"/>
          <p:nvPr/>
        </p:nvSpPr>
        <p:spPr>
          <a:xfrm>
            <a:off x="294523" y="787964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Correlation-based (Zr)</a:t>
            </a:r>
            <a:endParaRPr lang="en-AU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84D530-C57F-4080-9B9F-55D70661E88C}"/>
              </a:ext>
            </a:extLst>
          </p:cNvPr>
          <p:cNvSpPr txBox="1"/>
          <p:nvPr/>
        </p:nvSpPr>
        <p:spPr>
          <a:xfrm>
            <a:off x="5437572" y="787964"/>
            <a:ext cx="317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Contrast-based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lnRR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n-AU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BBCF-7A9E-4AD9-911A-A56EE924FB65}"/>
              </a:ext>
            </a:extLst>
          </p:cNvPr>
          <p:cNvSpPr txBox="1"/>
          <p:nvPr/>
        </p:nvSpPr>
        <p:spPr>
          <a:xfrm>
            <a:off x="294523" y="3643045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69D77-E55F-409D-9B9B-FB9B663227B2}"/>
              </a:ext>
            </a:extLst>
          </p:cNvPr>
          <p:cNvSpPr txBox="1"/>
          <p:nvPr/>
        </p:nvSpPr>
        <p:spPr>
          <a:xfrm>
            <a:off x="294523" y="4993431"/>
            <a:ext cx="4087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Activity, exploration, dispersal </a:t>
            </a:r>
            <a:endParaRPr lang="en-AU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EBA2A-7FD9-48CC-A9DB-3A5EBAB0E13F}"/>
              </a:ext>
            </a:extLst>
          </p:cNvPr>
          <p:cNvSpPr txBox="1"/>
          <p:nvPr/>
        </p:nvSpPr>
        <p:spPr>
          <a:xfrm>
            <a:off x="294523" y="4052100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48605E-F09C-46F4-84C8-D4A48A75B0B1}"/>
              </a:ext>
            </a:extLst>
          </p:cNvPr>
          <p:cNvSpPr txBox="1"/>
          <p:nvPr/>
        </p:nvSpPr>
        <p:spPr>
          <a:xfrm>
            <a:off x="294523" y="5638130"/>
            <a:ext cx="2541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07B38-2F8B-48C4-8093-8A7DED2FF746}"/>
              </a:ext>
            </a:extLst>
          </p:cNvPr>
          <p:cNvSpPr txBox="1"/>
          <p:nvPr/>
        </p:nvSpPr>
        <p:spPr>
          <a:xfrm>
            <a:off x="294523" y="6036034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origin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D1627D-CA9C-471C-8A36-E64664443E53}"/>
              </a:ext>
            </a:extLst>
          </p:cNvPr>
          <p:cNvSpPr txBox="1"/>
          <p:nvPr/>
        </p:nvSpPr>
        <p:spPr>
          <a:xfrm>
            <a:off x="4761722" y="3616317"/>
            <a:ext cx="2840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Physiological trait</a:t>
            </a:r>
            <a:endParaRPr lang="en-A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8ECD6F-E0AB-4D68-A6C4-8C867857696E}"/>
              </a:ext>
            </a:extLst>
          </p:cNvPr>
          <p:cNvSpPr txBox="1"/>
          <p:nvPr/>
        </p:nvSpPr>
        <p:spPr>
          <a:xfrm>
            <a:off x="4761722" y="4025372"/>
            <a:ext cx="4277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e.g., metabolism, cardiovascular, locomotor capacity </a:t>
            </a:r>
            <a:endParaRPr lang="en-A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98D25-5B92-40F6-822B-15512697EC27}"/>
              </a:ext>
            </a:extLst>
          </p:cNvPr>
          <p:cNvSpPr txBox="1"/>
          <p:nvPr/>
        </p:nvSpPr>
        <p:spPr>
          <a:xfrm>
            <a:off x="4761722" y="4824727"/>
            <a:ext cx="2553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Moderators</a:t>
            </a:r>
            <a:endParaRPr lang="en-A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161056-ABB2-4BF0-AF05-0C62EB8EA6B4}"/>
              </a:ext>
            </a:extLst>
          </p:cNvPr>
          <p:cNvSpPr txBox="1"/>
          <p:nvPr/>
        </p:nvSpPr>
        <p:spPr>
          <a:xfrm>
            <a:off x="4761722" y="5222631"/>
            <a:ext cx="4277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taxonomic group, thermoregulation strategy, sex, age, distance between core and edge pop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693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808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3612-0DA1-EFE7-9064-B155FDE7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plot of the effects</a:t>
            </a:r>
          </a:p>
        </p:txBody>
      </p:sp>
      <p:pic>
        <p:nvPicPr>
          <p:cNvPr id="6" name="Picture 1" descr="code_slides_files/figure-pptx/Zrescalc-1.png">
            <a:extLst>
              <a:ext uri="{FF2B5EF4-FFF2-40B4-BE49-F238E27FC236}">
                <a16:creationId xmlns:a16="http://schemas.microsoft.com/office/drawing/2014/main" id="{F874ABC5-A34F-FBD6-2BBF-4519A8DDB261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3325" y="2440524"/>
            <a:ext cx="5800383" cy="464607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BE6EE9-6EBC-B072-2C1E-D50C83B2F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92" y="1417639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dirty="0">
                <a:latin typeface="Courier"/>
              </a:rPr>
              <a:t>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78F0D-4D4E-520A-8645-8FA972F586EB}"/>
              </a:ext>
            </a:extLst>
          </p:cNvPr>
          <p:cNvSpPr txBox="1"/>
          <p:nvPr/>
        </p:nvSpPr>
        <p:spPr>
          <a:xfrm>
            <a:off x="1617785" y="1237957"/>
            <a:ext cx="610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do we know the confidence interval for each effect size??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AF6AC4-0EA7-1F08-0E52-EFABD79002AF}"/>
              </a:ext>
            </a:extLst>
          </p:cNvPr>
          <p:cNvSpPr txBox="1">
            <a:spLocks/>
          </p:cNvSpPr>
          <p:nvPr/>
        </p:nvSpPr>
        <p:spPr>
          <a:xfrm>
            <a:off x="-97929" y="4327793"/>
            <a:ext cx="3431428" cy="871539"/>
          </a:xfrm>
          <a:prstGeom prst="rect">
            <a:avLst/>
          </a:prstGeom>
        </p:spPr>
        <p:txBody>
          <a:bodyPr/>
          <a:lstStyle>
            <a:lvl1pPr marL="45718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457189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indent="-457189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1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indent="-457189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AU" sz="1600" dirty="0" err="1">
                <a:latin typeface="Courier"/>
              </a:rPr>
              <a:t>metafor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AU" sz="1600" dirty="0">
                <a:solidFill>
                  <a:srgbClr val="06287E"/>
                </a:solidFill>
                <a:latin typeface="Courier"/>
              </a:rPr>
              <a:t>forest</a:t>
            </a:r>
            <a:r>
              <a:rPr lang="en-AU" sz="1600" dirty="0">
                <a:latin typeface="Courier"/>
              </a:rPr>
              <a:t>(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vi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 err="1">
                <a:latin typeface="Courier"/>
              </a:rPr>
              <a:t>zr_data</a:t>
            </a:r>
            <a:r>
              <a:rPr lang="en-AU"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lang="en-AU" sz="1600" dirty="0" err="1">
                <a:latin typeface="Courier"/>
              </a:rPr>
              <a:t>v_Zr</a:t>
            </a:r>
            <a:r>
              <a:rPr lang="en-AU" sz="1600" dirty="0">
                <a:latin typeface="Courier"/>
              </a:rPr>
              <a:t>[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AU" sz="1600" dirty="0">
                <a:solidFill>
                  <a:srgbClr val="40A070"/>
                </a:solidFill>
                <a:latin typeface="Courier"/>
              </a:rPr>
              <a:t>6</a:t>
            </a:r>
            <a:r>
              <a:rPr lang="en-AU" sz="1600" dirty="0">
                <a:latin typeface="Courier"/>
              </a:rPr>
              <a:t>], </a:t>
            </a:r>
            <a:r>
              <a:rPr lang="en-AU" sz="1600" dirty="0" err="1">
                <a:solidFill>
                  <a:srgbClr val="7D9029"/>
                </a:solidFill>
                <a:latin typeface="Courier"/>
              </a:rPr>
              <a:t>xlab</a:t>
            </a:r>
            <a:r>
              <a:rPr lang="en-AU"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AU" sz="1600" dirty="0">
                <a:latin typeface="Courier"/>
              </a:rPr>
              <a:t> </a:t>
            </a:r>
            <a:r>
              <a:rPr lang="en-AU" sz="1600" dirty="0">
                <a:solidFill>
                  <a:srgbClr val="4070A0"/>
                </a:solidFill>
                <a:latin typeface="Courier"/>
              </a:rPr>
              <a:t>"Z-transformed Correlation (Zr)"</a:t>
            </a:r>
            <a:r>
              <a:rPr lang="en-AU" sz="16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342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SMD: Hedges’ </a:t>
            </a:r>
            <a:r>
              <a:rPr lang="en-US" sz="2800" i="1" dirty="0"/>
              <a:t>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8"/>
            <a:ext cx="2945250" cy="27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95642-D163-9A44-D0C1-FD5728C3FE4B}"/>
              </a:ext>
            </a:extLst>
          </p:cNvPr>
          <p:cNvSpPr txBox="1"/>
          <p:nvPr/>
        </p:nvSpPr>
        <p:spPr>
          <a:xfrm>
            <a:off x="1060704" y="2779776"/>
            <a:ext cx="329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g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g.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386F-A462-A6C2-782E-88B5C0EC1D12}"/>
              </a:ext>
            </a:extLst>
          </p:cNvPr>
          <p:cNvSpPr txBox="1"/>
          <p:nvPr/>
        </p:nvSpPr>
        <p:spPr>
          <a:xfrm>
            <a:off x="1968666" y="3237841"/>
            <a:ext cx="3291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478A3-61FD-F30D-AD24-D3129D477993}"/>
              </a:ext>
            </a:extLst>
          </p:cNvPr>
          <p:cNvSpPr txBox="1"/>
          <p:nvPr/>
        </p:nvSpPr>
        <p:spPr>
          <a:xfrm>
            <a:off x="5423066" y="2546585"/>
            <a:ext cx="32918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i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FFBF-2E80-514D-B4AD-2651948D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094"/>
            <a:ext cx="7886700" cy="1063883"/>
          </a:xfrm>
        </p:spPr>
        <p:txBody>
          <a:bodyPr>
            <a:normAutofit fontScale="90000"/>
          </a:bodyPr>
          <a:lstStyle/>
          <a:p>
            <a:r>
              <a:rPr lang="en-US" dirty="0"/>
              <a:t>Criticisms for meta-analysis (limitations?)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43B6-39BF-7E45-88DE-104CCED24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084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Mixing of different kinds of studies (apples &amp; oranges)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Too much emphasis on the overall effect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Mixing good and bad studies (garbage in, garbage out)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Meta-analyses on the same topic disagree (happens a lot in medicine!)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is useless because of the prevalence of </a:t>
            </a:r>
            <a:r>
              <a:rPr lang="en-US" i="1" dirty="0"/>
              <a:t>publication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3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33E-7A7C-0A4C-83A8-9EE81650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Mega-silliness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59325-C92B-4143-963E-7ED306A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70" y="6090208"/>
            <a:ext cx="4085366" cy="35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B7732-7931-4E48-95DE-B8EC3825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20" y="2382470"/>
            <a:ext cx="3998821" cy="191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214A-0533-E045-A883-51E57D2BB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634" y="4921717"/>
            <a:ext cx="2190302" cy="949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940E0-DB33-0849-8515-BF1FFFD84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64" y="3002521"/>
            <a:ext cx="4723374" cy="1919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CB41E-8E3E-1649-8A60-8301D1BE9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43900"/>
            <a:ext cx="4723375" cy="4489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C7117-37D2-6248-AA66-E54E9242DB3A}"/>
              </a:ext>
            </a:extLst>
          </p:cNvPr>
          <p:cNvSpPr txBox="1"/>
          <p:nvPr/>
        </p:nvSpPr>
        <p:spPr>
          <a:xfrm>
            <a:off x="1041804" y="232316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very first ”meta-analysis”</a:t>
            </a:r>
          </a:p>
        </p:txBody>
      </p:sp>
    </p:spTree>
    <p:extLst>
      <p:ext uri="{BB962C8B-B14F-4D97-AF65-F5344CB8AC3E}">
        <p14:creationId xmlns:p14="http://schemas.microsoft.com/office/powerpoint/2010/main" val="1525984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1428497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978126" y="0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4CFA-9760-611D-91DC-2D39ED621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24" r="78293" b="6051"/>
          <a:stretch/>
        </p:blipFill>
        <p:spPr>
          <a:xfrm>
            <a:off x="7746783" y="-42108"/>
            <a:ext cx="1456608" cy="175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We need to turn our equations into functions….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47314"/>
            <a:ext cx="9144000" cy="5110088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#' @title lnRR_Q10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@description Calculates the log Q10 response ratio.  Note that temperature 2 is placed in the numerator and temperature 1 is in the denominator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t1  Lowest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t2  Highest of the two treatment temperatures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r1  Mean physiological rate for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r2  Mean physiological rate for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sd1 Standard deviation for physiological rates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sd2 Standard deviation for physiological rates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n1  Sample size at temperature 1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n2  Sample size at temperature 2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@param name Character string for column name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@example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lnRR_Q10(20, 30, 10, 5, 1, 1, 30, 30, name = "</a:t>
            </a:r>
            <a:r>
              <a:rPr i="1" dirty="0" err="1">
                <a:solidFill>
                  <a:srgbClr val="60A0B0"/>
                </a:solidFill>
                <a:latin typeface="Courier"/>
              </a:rPr>
              <a:t>acclim</a:t>
            </a:r>
            <a:r>
              <a:rPr i="1" dirty="0">
                <a:solidFill>
                  <a:srgbClr val="60A0B0"/>
                </a:solidFill>
                <a:latin typeface="Courier"/>
              </a:rPr>
              <a:t>")</a:t>
            </a: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#' @export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(t1, t2, r1, r2, sd1, sd2, n1, n2,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solidFill>
                  <a:srgbClr val="4070A0"/>
                </a:solidFill>
                <a:latin typeface="Courier"/>
              </a:rPr>
              <a:t>"acute"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br>
              <a:rPr dirty="0"/>
            </a:br>
            <a:r>
              <a:rPr dirty="0">
                <a:latin typeface="Courier"/>
              </a:rPr>
              <a:t>    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  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(r2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r1)</a:t>
            </a:r>
            <a:br>
              <a:rPr dirty="0"/>
            </a:br>
            <a:r>
              <a:rPr dirty="0">
                <a:latin typeface="Courier"/>
              </a:rPr>
              <a:t>  V_lnRR_Q10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(t2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t1))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 ((sd1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(n1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r1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(sd2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(n2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latin typeface="Courier"/>
              </a:rPr>
              <a:t>r2</a:t>
            </a:r>
            <a:r>
              <a:rPr dirty="0">
                <a:solidFill>
                  <a:srgbClr val="4070A0"/>
                </a:solidFill>
                <a:latin typeface="Courier"/>
              </a:rPr>
              <a:t>^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            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data.frame</a:t>
            </a:r>
            <a:r>
              <a:rPr dirty="0">
                <a:latin typeface="Courier"/>
              </a:rPr>
              <a:t>(lnRR_Q10, V_lnRR_Q10)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colnames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"lnRR_Q10"</a:t>
            </a:r>
            <a:r>
              <a:rPr dirty="0">
                <a:latin typeface="Courier"/>
              </a:rPr>
              <a:t>, name),  </a:t>
            </a:r>
            <a:br>
              <a:rPr dirty="0"/>
            </a:br>
            <a:r>
              <a:rPr dirty="0">
                <a:latin typeface="Courier"/>
              </a:rPr>
              <a:t>           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paste0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"V_lnRR_Q10"</a:t>
            </a:r>
            <a:r>
              <a:rPr dirty="0">
                <a:latin typeface="Courier"/>
              </a:rPr>
              <a:t>, name))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F81FC5-8EF8-D586-2204-1FDE5EDC9203}"/>
              </a:ext>
            </a:extLst>
          </p:cNvPr>
          <p:cNvSpPr txBox="1"/>
          <p:nvPr/>
        </p:nvSpPr>
        <p:spPr>
          <a:xfrm>
            <a:off x="1730326" y="1563404"/>
            <a:ext cx="604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</a:t>
            </a:r>
            <a:r>
              <a:rPr lang="en-US" dirty="0" err="1"/>
              <a:t>nuis</a:t>
            </a:r>
            <a:r>
              <a:rPr lang="en-US" dirty="0"/>
              <a:t>-het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Let’s do some calculations…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13" y="1589650"/>
            <a:ext cx="8764173" cy="5162843"/>
          </a:xfrm>
        </p:spPr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osf.io</a:t>
            </a:r>
            <a:r>
              <a:rPr dirty="0">
                <a:solidFill>
                  <a:srgbClr val="4070A0"/>
                </a:solidFill>
                <a:latin typeface="Courier"/>
              </a:rPr>
              <a:t>/download/fb3ht/"</a:t>
            </a:r>
            <a:r>
              <a:rPr dirty="0">
                <a:latin typeface="Courier"/>
              </a:rPr>
              <a:t>) 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Calculate lnRRQ10 and it's associated sampling variance</a:t>
            </a:r>
            <a:br>
              <a:rPr dirty="0"/>
            </a:br>
            <a:r>
              <a:rPr dirty="0">
                <a:latin typeface="Courier"/>
              </a:rPr>
              <a:t>q10_dat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cbind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with</a:t>
            </a:r>
            <a:r>
              <a:rPr dirty="0">
                <a:latin typeface="Courier"/>
              </a:rPr>
              <a:t>(q10_dat, </a:t>
            </a:r>
            <a:r>
              <a:rPr dirty="0">
                <a:solidFill>
                  <a:srgbClr val="06287E"/>
                </a:solidFill>
                <a:latin typeface="Courier"/>
              </a:rPr>
              <a:t>lnRR_Q10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t1 =</a:t>
            </a:r>
            <a:r>
              <a:rPr dirty="0">
                <a:latin typeface="Courier"/>
              </a:rPr>
              <a:t> t1, </a:t>
            </a:r>
            <a:r>
              <a:rPr dirty="0">
                <a:solidFill>
                  <a:srgbClr val="7D9029"/>
                </a:solidFill>
                <a:latin typeface="Courier"/>
              </a:rPr>
              <a:t>t2 =</a:t>
            </a:r>
            <a:r>
              <a:rPr dirty="0">
                <a:latin typeface="Courier"/>
              </a:rPr>
              <a:t> t2, </a:t>
            </a:r>
            <a:r>
              <a:rPr dirty="0">
                <a:solidFill>
                  <a:srgbClr val="7D9029"/>
                </a:solidFill>
                <a:latin typeface="Courier"/>
              </a:rPr>
              <a:t>r1 =</a:t>
            </a:r>
            <a:r>
              <a:rPr dirty="0">
                <a:latin typeface="Courier"/>
              </a:rPr>
              <a:t> mean_t1, </a:t>
            </a:r>
            <a:r>
              <a:rPr dirty="0">
                <a:solidFill>
                  <a:srgbClr val="7D9029"/>
                </a:solidFill>
                <a:latin typeface="Courier"/>
              </a:rPr>
              <a:t>r2 =</a:t>
            </a:r>
            <a:r>
              <a:rPr dirty="0">
                <a:latin typeface="Courier"/>
              </a:rPr>
              <a:t> mean_t2, </a:t>
            </a:r>
            <a:r>
              <a:rPr dirty="0">
                <a:solidFill>
                  <a:srgbClr val="7D9029"/>
                </a:solidFill>
                <a:latin typeface="Courier"/>
              </a:rPr>
              <a:t>sd1 =</a:t>
            </a:r>
            <a:r>
              <a:rPr dirty="0">
                <a:latin typeface="Courier"/>
              </a:rPr>
              <a:t> sd_t1, </a:t>
            </a:r>
            <a:r>
              <a:rPr dirty="0">
                <a:solidFill>
                  <a:srgbClr val="7D9029"/>
                </a:solidFill>
                <a:latin typeface="Courier"/>
              </a:rPr>
              <a:t>sd2 =</a:t>
            </a:r>
            <a:r>
              <a:rPr dirty="0">
                <a:latin typeface="Courier"/>
              </a:rPr>
              <a:t> sd_t2, </a:t>
            </a:r>
            <a:r>
              <a:rPr dirty="0">
                <a:solidFill>
                  <a:srgbClr val="7D9029"/>
                </a:solidFill>
                <a:latin typeface="Courier"/>
              </a:rPr>
              <a:t>n1 =</a:t>
            </a:r>
            <a:r>
              <a:rPr dirty="0">
                <a:latin typeface="Courier"/>
              </a:rPr>
              <a:t> n_t1, </a:t>
            </a:r>
            <a:r>
              <a:rPr dirty="0">
                <a:solidFill>
                  <a:srgbClr val="7D9029"/>
                </a:solidFill>
                <a:latin typeface="Courier"/>
              </a:rPr>
              <a:t>n2 =</a:t>
            </a:r>
            <a:r>
              <a:rPr dirty="0">
                <a:latin typeface="Courier"/>
              </a:rPr>
              <a:t> n_t2, </a:t>
            </a:r>
            <a:r>
              <a:rPr dirty="0">
                <a:solidFill>
                  <a:srgbClr val="7D9029"/>
                </a:solidFill>
                <a:latin typeface="Courier"/>
              </a:rPr>
              <a:t>name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)))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head</a:t>
            </a:r>
            <a:r>
              <a:rPr dirty="0">
                <a:latin typeface="Courier"/>
              </a:rPr>
              <a:t>(q10_dat)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            </a:t>
            </a:r>
            <a:r>
              <a:rPr dirty="0" err="1">
                <a:latin typeface="Courier"/>
              </a:rPr>
              <a:t>study_name</a:t>
            </a:r>
            <a:r>
              <a:rPr dirty="0">
                <a:latin typeface="Courier"/>
              </a:rPr>
              <a:t> year           species     order  </a:t>
            </a:r>
            <a:r>
              <a:rPr dirty="0" err="1">
                <a:latin typeface="Courier"/>
              </a:rPr>
              <a:t>life_stage</a:t>
            </a:r>
            <a:r>
              <a:rPr dirty="0">
                <a:latin typeface="Courier"/>
              </a:rPr>
              <a:t>
## 1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2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3      119 119_Udyawer_etal_2016 2016 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curtus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4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5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6      119 119_Udyawer_etal_2016 2016 </a:t>
            </a:r>
            <a:r>
              <a:rPr dirty="0" err="1">
                <a:latin typeface="Courier"/>
              </a:rPr>
              <a:t>Hydrophis</a:t>
            </a:r>
            <a:r>
              <a:rPr dirty="0">
                <a:latin typeface="Courier"/>
              </a:rPr>
              <a:t> elegans </a:t>
            </a:r>
            <a:r>
              <a:rPr dirty="0" err="1">
                <a:latin typeface="Courier"/>
              </a:rPr>
              <a:t>serpentes</a:t>
            </a:r>
            <a:r>
              <a:rPr dirty="0">
                <a:latin typeface="Courier"/>
              </a:rPr>
              <a:t> unspecified
##         Q10 source   lnRR_Q10 V_lnRR_Q10
## 1 0.3257666  Fig1B -1.1215741  0.4596238
## 2 0.1409586  Fig1B -1.9592889  0.3918671
## 3 0.3143272  Fig1B -1.1573207  0.1956786
## 4 0.4602349  Fig1B -0.7760182  0.4986339
## 5 0.2384836  Fig1B -1.4334546  0.3569331
## 6 0.4296305  Fig1B -0.8448297  0.1582664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>
                  <a:buNone/>
                </a:pPr>
                <a:r>
                  <a:rPr b="1" dirty="0"/>
                  <a:t>For the first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~67% (1-0.33)</a:t>
                </a:r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l="-905" t="-1613" r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0E85CE-C529-059D-0112-371109CC802B}"/>
              </a:ext>
            </a:extLst>
          </p:cNvPr>
          <p:cNvSpPr/>
          <p:nvPr/>
        </p:nvSpPr>
        <p:spPr>
          <a:xfrm>
            <a:off x="267286" y="5148775"/>
            <a:ext cx="8553157" cy="633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interpret?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</p:spPr>
            <p:txBody>
              <a:bodyPr>
                <a:normAutofit fontScale="62500" lnSpcReduction="20000"/>
              </a:bodyPr>
              <a:lstStyle/>
              <a:p>
                <a:pPr indent="0">
                  <a:buNone/>
                </a:pPr>
                <a:r>
                  <a:rPr i="1" dirty="0">
                    <a:solidFill>
                      <a:srgbClr val="60A0B0"/>
                    </a:solidFill>
                    <a:latin typeface="Courier"/>
                  </a:rPr>
                  <a:t># Now we can back-calculate to put on the original Q10 scale. We can than check that this matches the Q10 already in the data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head</a:t>
                </a:r>
                <a:r>
                  <a:rPr dirty="0">
                    <a:latin typeface="Courier"/>
                  </a:rPr>
                  <a:t>(q10_dat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mutate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exp_lnRR_Q10 =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exp</a:t>
                </a:r>
                <a:r>
                  <a:rPr dirty="0">
                    <a:latin typeface="Courier"/>
                  </a:rPr>
                  <a:t>(lnRR_Q10))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%&gt;%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select</a:t>
                </a:r>
                <a:r>
                  <a:rPr dirty="0">
                    <a:latin typeface="Courier"/>
                  </a:rPr>
                  <a:t>(exp_lnRR_Q10, Q10))</a:t>
                </a:r>
              </a:p>
              <a:p>
                <a:pPr indent="0">
                  <a:buNone/>
                </a:pPr>
                <a:r>
                  <a:rPr dirty="0">
                    <a:latin typeface="Courier"/>
                  </a:rPr>
                  <a:t>##   exp_lnRR_Q10       Q10
## 1    0.3257666 0.3257666
## 2    0.1409586 0.1409586
## 3    0.3143272 0.3143272
## 4    0.4602349 0.4602349
## 5    0.2384836 0.2384836
## 6    0.4296305 0.4296305</a:t>
                </a:r>
              </a:p>
              <a:p>
                <a:pPr marL="0" indent="0">
                  <a:buNone/>
                </a:pPr>
                <a:endParaRPr lang="en-AU" b="1" dirty="0"/>
              </a:p>
              <a:p>
                <a:pPr marL="0" indent="0" algn="ctr">
                  <a:buNone/>
                </a:pPr>
                <a:r>
                  <a:rPr b="1" dirty="0"/>
                  <a:t>For the </a:t>
                </a:r>
                <a:r>
                  <a:rPr lang="en-AU" b="1" dirty="0"/>
                  <a:t>sixth</a:t>
                </a:r>
                <a:r>
                  <a:rPr b="1" dirty="0"/>
                  <a:t> row of our data we can see that dive duration when temperatures increase by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​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b="1" dirty="0"/>
                  <a:t>C is expected to decrease by ~</a:t>
                </a:r>
                <a:r>
                  <a:rPr lang="en-AU" b="1" dirty="0"/>
                  <a:t>5</a:t>
                </a:r>
                <a:r>
                  <a:rPr b="1" dirty="0"/>
                  <a:t>7% (1-0.</a:t>
                </a:r>
                <a:r>
                  <a:rPr lang="en-AU" b="1"/>
                  <a:t>429</a:t>
                </a:r>
                <a:r>
                  <a:rPr b="1"/>
                  <a:t>)</a:t>
                </a:r>
                <a:r>
                  <a:t>.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286" y="1417639"/>
                <a:ext cx="8419514" cy="4708525"/>
              </a:xfrm>
              <a:blipFill>
                <a:blip r:embed="rId2"/>
                <a:stretch>
                  <a:fillRect t="-1613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01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31A2-3625-1E6F-9E6E-7D93B537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53C5-C7A0-04A3-4799-1069B558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correlation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400E37F-53E0-4503-8B8D-8EF4EF0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97" y="1400486"/>
            <a:ext cx="6946406" cy="50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52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4641A-0C80-46D3-9741-DEEF36A7B692}"/>
              </a:ext>
            </a:extLst>
          </p:cNvPr>
          <p:cNvSpPr txBox="1"/>
          <p:nvPr/>
        </p:nvSpPr>
        <p:spPr>
          <a:xfrm>
            <a:off x="2286000" y="19856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Results for contrast data</a:t>
            </a:r>
            <a:endParaRPr lang="en-A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89A419-6434-4EC0-9743-43C675F34DD8}"/>
              </a:ext>
            </a:extLst>
          </p:cNvPr>
          <p:cNvSpPr/>
          <p:nvPr/>
        </p:nvSpPr>
        <p:spPr>
          <a:xfrm>
            <a:off x="1" y="963038"/>
            <a:ext cx="9144000" cy="589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227CDE1-DD93-47D0-8B02-401469E4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78" y="1499159"/>
            <a:ext cx="6504445" cy="51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3F63E1-AA48-D37E-11E2-D331666A5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0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7641</TotalTime>
  <Words>6752</Words>
  <Application>Microsoft Macintosh PowerPoint</Application>
  <PresentationFormat>On-screen Show (4:3)</PresentationFormat>
  <Paragraphs>379</Paragraphs>
  <Slides>71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-apple-system</vt:lpstr>
      <vt:lpstr>Arial</vt:lpstr>
      <vt:lpstr>Calibri</vt:lpstr>
      <vt:lpstr>Cambria Math</vt:lpstr>
      <vt:lpstr>Courier</vt:lpstr>
      <vt:lpstr>Noto Sans</vt:lpstr>
      <vt:lpstr>Office Theme</vt:lpstr>
      <vt:lpstr>PowerPoint Presentation</vt:lpstr>
      <vt:lpstr>Acknowledgements</vt:lpstr>
      <vt:lpstr>What you want to get out of this?</vt:lpstr>
      <vt:lpstr>What we won’t have time to cover…sorry!</vt:lpstr>
      <vt:lpstr>Workshop Overview</vt:lpstr>
      <vt:lpstr>We have a webpage!  </vt:lpstr>
      <vt:lpstr>What we’ll use to code and analyze</vt:lpstr>
      <vt:lpstr>PowerPoint Presentation</vt:lpstr>
      <vt:lpstr>What is a meta-analysis?</vt:lpstr>
      <vt:lpstr>What is a meta-analysis?</vt:lpstr>
      <vt:lpstr>Why do we want to do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Forest plot of the effects</vt:lpstr>
      <vt:lpstr>Forest plot of the effects</vt:lpstr>
      <vt:lpstr>Standardized mean difference, SMD: Hedges’ g</vt:lpstr>
      <vt:lpstr>Sampling (error) variance for Hedges’ g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Criticisms for meta-analysis (limitations?)</vt:lpstr>
      <vt:lpstr>Mega-silliness</vt:lpstr>
      <vt:lpstr>Are standard effect sizes always appropriate?</vt:lpstr>
      <vt:lpstr>Nuisance heterogeneity 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  <vt:lpstr>We need to turn our equations into functions….</vt:lpstr>
      <vt:lpstr>Let’s do some calculations…</vt:lpstr>
      <vt:lpstr>How to interpret?</vt:lpstr>
      <vt:lpstr>How to interpret?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176</cp:revision>
  <dcterms:created xsi:type="dcterms:W3CDTF">2022-06-05T22:41:34Z</dcterms:created>
  <dcterms:modified xsi:type="dcterms:W3CDTF">2022-07-07T19:33:18Z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